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0653"/>
  </p:normalViewPr>
  <p:slideViewPr>
    <p:cSldViewPr snapToGrid="0" snapToObjects="1">
      <p:cViewPr>
        <p:scale>
          <a:sx n="115" d="100"/>
          <a:sy n="115" d="100"/>
        </p:scale>
        <p:origin x="14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1A3DD3-84BC-FF46-8611-FE75E2E8CE7B}" type="datetimeFigureOut">
              <a:rPr lang="en-US" smtClean="0"/>
              <a:t>6/24/20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263CFE-2D5B-F24F-9F60-174D7675B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6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63CFE-2D5B-F24F-9F60-174D7675B2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817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63CFE-2D5B-F24F-9F60-174D7675B2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631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63CFE-2D5B-F24F-9F60-174D7675B2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76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263CFE-2D5B-F24F-9F60-174D7675B2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226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8377B-268E-FC4E-ABC5-FC2153B79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AA8854-0E7F-4248-8EDA-9A1FE565F4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AA479-6D5D-4343-8ADA-61F855DEE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8330C-3086-844F-92D9-E95C33CDC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C08C1-3371-7347-8929-B94F7B172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128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97B76-C82A-FA4A-9CC9-9B508F408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1A22C9-020B-8F43-A789-347114576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63EF2-AA68-604E-B656-42E1D9D3E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84EED-7617-1945-851E-B89D28CB7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178BC-FBB4-924A-9489-EE6CB3014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916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5B848D-9B81-B14B-8F4E-E708CF0A9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D160EE-4C35-BD40-8AD5-06BF42C828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B1271-887B-D448-8835-BC9AF3BAE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4ABC3-4C6F-DF45-8924-02B7ED8C9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A834E-F5FF-B248-8694-07992E220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16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2E1F5-B810-4344-85DC-B0783536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4B55F-5B8A-9045-BE10-02733F3F7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FA2E3-5878-9F4B-82AA-B3036FAED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618E0-8730-3B40-A3EF-1FD8938B7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88FB6-A7D4-654E-9182-AD35BDE2D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26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6C7EC-777F-9E45-A408-51A5802CB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C7066-9F6C-5646-8CE1-69008D8D7C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88091-2193-C740-9A00-D91F6C9FB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9D7FD-FB29-424A-B168-E720E537E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85E38-8C3B-604C-9D99-BE7C799D4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21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4794A-261E-F24D-BE10-F83560F7E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4F21E-DE5F-3C4C-A405-7AF8DDD31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C6B836-61DF-744E-A91D-10B230344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11F842-6BAB-6C4E-829A-968937F85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A6279-2009-6B44-B321-E59338F21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1E8BD-16EF-F04D-8309-7F72CEE44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212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5767C-5A8F-834E-8B5E-4261FD6E8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470E2-96D2-3046-B577-C0E8A9CE3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D5D549-B303-F94D-8705-DA21114B04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72D3B9-1E7C-7C48-A259-B8392CD160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861C06-E644-184D-B7A1-16D636A706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8965C9-EAB2-D54B-8E98-F5A66192C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CBAA4F-CC80-594A-BE21-CA0772071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11559E-4CDE-E649-93EF-3A6B21125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07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1049A-009E-B547-BC9E-46CF53BAB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093427-2FB7-2048-B7E2-C3EFF9CA3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56E9E3-6E8C-5946-8DAA-81EBB8B9F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3FB28A-3102-7645-AE2B-BC39547E1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809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483817-4F08-7848-AD5F-E57CB3852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6CC3A3-F689-1E43-81A7-F49F8A51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F6290-1E13-6049-8ABB-F0A9F568A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65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ADADC-4375-6A49-A1CF-622F851B7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20385-C1BE-BA42-B250-BDF4FB8E3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443786-E187-E54F-AE9C-E09E898B80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77F449-FBBC-2843-B65A-4DD012AE5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2A4ACD-FE46-ED42-92DE-A4EE46562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7BF4AD-55BE-B244-9269-05E4CD792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38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35A66-4705-7F41-82A6-56ED6592C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E88882-AB3D-F84F-BC15-C765ED63BB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A77E86-26A8-204F-BB0C-EEA200650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9CDD8-5496-4F46-8C27-DB1FA297C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6F8638-539A-6741-AE84-0EA4FFBA3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ACEDEB-61E7-F94B-84F3-AF96FC112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993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AE336E-3446-2646-99EB-FF0AEFDFC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4B2FCD-0B66-3740-B286-5DBF75AF1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41471-C1A6-E743-9353-0D3E362E84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B5CA2-8F8D-8547-B543-8B9B31767FCA}" type="datetimeFigureOut">
              <a:rPr lang="en-US" smtClean="0"/>
              <a:t>6/24/20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353EC-619E-6E4F-BEE9-F09EE8C0DF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E896E-48E3-3C46-8E58-437AC6476A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7B73C-D75E-B143-BE14-A6DBE3D0A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52B7-B118-AF4E-8962-3A5B35788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184972" y="3196797"/>
            <a:ext cx="9839218" cy="747534"/>
          </a:xfrm>
        </p:spPr>
        <p:txBody>
          <a:bodyPr anchor="ctr">
            <a:noAutofit/>
          </a:bodyPr>
          <a:lstStyle/>
          <a:p>
            <a:r>
              <a:rPr lang="en-IN" sz="3600" b="1" dirty="0"/>
              <a:t>Version Control with Git </a:t>
            </a:r>
            <a:br>
              <a:rPr lang="en-IN" sz="3600" dirty="0"/>
            </a:br>
            <a:endParaRPr lang="en-US" sz="36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1B7CC21-9112-6C41-B2BE-921AA2F30856}"/>
              </a:ext>
            </a:extLst>
          </p:cNvPr>
          <p:cNvCxnSpPr>
            <a:cxnSpLocks/>
          </p:cNvCxnSpPr>
          <p:nvPr/>
        </p:nvCxnSpPr>
        <p:spPr>
          <a:xfrm>
            <a:off x="6024081" y="689711"/>
            <a:ext cx="0" cy="54785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3F49976-71D2-5D47-A20F-AC39243B02DD}"/>
              </a:ext>
            </a:extLst>
          </p:cNvPr>
          <p:cNvSpPr txBox="1"/>
          <p:nvPr/>
        </p:nvSpPr>
        <p:spPr>
          <a:xfrm>
            <a:off x="6739847" y="1726058"/>
            <a:ext cx="2948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Contents: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0808DC-90FC-6A43-ACBE-B69BF3BE8599}"/>
              </a:ext>
            </a:extLst>
          </p:cNvPr>
          <p:cNvSpPr txBox="1"/>
          <p:nvPr/>
        </p:nvSpPr>
        <p:spPr>
          <a:xfrm>
            <a:off x="6739846" y="2461426"/>
            <a:ext cx="45411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Git Basic concepts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File Management &amp; Commits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Branches, Diff and Merges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US" dirty="0"/>
              <a:t>Pull requests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567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8E865F-D51F-D842-BF81-E611DEDE1DA6}"/>
              </a:ext>
            </a:extLst>
          </p:cNvPr>
          <p:cNvSpPr/>
          <p:nvPr/>
        </p:nvSpPr>
        <p:spPr>
          <a:xfrm>
            <a:off x="108857" y="43543"/>
            <a:ext cx="47416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latin typeface="+mj-lt"/>
              </a:rPr>
              <a:t>Branches, Diff and Merges – Cont’d…</a:t>
            </a:r>
            <a:endParaRPr lang="en-US" sz="24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66898E-8AF9-2546-9FE9-184205FDDABD}"/>
              </a:ext>
            </a:extLst>
          </p:cNvPr>
          <p:cNvSpPr txBox="1"/>
          <p:nvPr/>
        </p:nvSpPr>
        <p:spPr>
          <a:xfrm>
            <a:off x="228599" y="523981"/>
            <a:ext cx="641752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600" dirty="0"/>
          </a:p>
          <a:p>
            <a:r>
              <a:rPr lang="en-US" sz="1600" dirty="0">
                <a:highlight>
                  <a:srgbClr val="C0C0C0"/>
                </a:highlight>
              </a:rPr>
              <a:t>Git merge</a:t>
            </a:r>
          </a:p>
          <a:p>
            <a:pPr algn="just"/>
            <a:r>
              <a:rPr lang="en-IN" sz="1600" dirty="0"/>
              <a:t>A </a:t>
            </a:r>
            <a:r>
              <a:rPr lang="en-IN" sz="1600" i="1" dirty="0"/>
              <a:t>merge </a:t>
            </a:r>
            <a:r>
              <a:rPr lang="en-IN" sz="1600" dirty="0"/>
              <a:t>unifies two or more commit history branches. Most often, a merge unites just two branches, although Git supports a merge of three, four, or many branches at the same time. </a:t>
            </a:r>
          </a:p>
          <a:p>
            <a:pPr algn="just"/>
            <a:r>
              <a:rPr lang="en-IN" sz="1600" dirty="0"/>
              <a:t>In Git, a merge must occur within a single repository—that is, all the branches to be merged must be present in the same repository. </a:t>
            </a:r>
          </a:p>
          <a:p>
            <a:pPr algn="just"/>
            <a:endParaRPr lang="en-IN" sz="1600" dirty="0"/>
          </a:p>
          <a:p>
            <a:pPr algn="just"/>
            <a:r>
              <a:rPr lang="en-IN" sz="1600" dirty="0">
                <a:highlight>
                  <a:srgbClr val="C0C0C0"/>
                </a:highlight>
              </a:rPr>
              <a:t>Merging two branches  (without conflict scenario)</a:t>
            </a:r>
          </a:p>
          <a:p>
            <a:pPr algn="just"/>
            <a:r>
              <a:rPr lang="en-IN" sz="1600" dirty="0"/>
              <a:t># git checkout master</a:t>
            </a:r>
          </a:p>
          <a:p>
            <a:pPr algn="just"/>
            <a:r>
              <a:rPr lang="en-IN" sz="1600" dirty="0"/>
              <a:t>  - create file &amp; put some content</a:t>
            </a:r>
          </a:p>
          <a:p>
            <a:pPr algn="just"/>
            <a:r>
              <a:rPr lang="en-IN" sz="1600" dirty="0"/>
              <a:t>  - run git add and git commit</a:t>
            </a:r>
          </a:p>
          <a:p>
            <a:pPr algn="just"/>
            <a:r>
              <a:rPr lang="en-IN" sz="1600" dirty="0"/>
              <a:t># git checkout –b alternate</a:t>
            </a:r>
          </a:p>
          <a:p>
            <a:pPr algn="just"/>
            <a:r>
              <a:rPr lang="en-IN" sz="1600" dirty="0"/>
              <a:t>   - edit file and update content</a:t>
            </a:r>
          </a:p>
          <a:p>
            <a:pPr algn="just"/>
            <a:r>
              <a:rPr lang="en-IN" sz="1600" dirty="0"/>
              <a:t>   - run git add and git commit</a:t>
            </a:r>
          </a:p>
          <a:p>
            <a:pPr algn="just"/>
            <a:r>
              <a:rPr lang="en-IN" sz="1600" dirty="0"/>
              <a:t>#git checkout master</a:t>
            </a:r>
          </a:p>
          <a:p>
            <a:pPr algn="just"/>
            <a:r>
              <a:rPr lang="en-IN" sz="1600" dirty="0"/>
              <a:t>#git merge alternate</a:t>
            </a:r>
          </a:p>
          <a:p>
            <a:pPr algn="just"/>
            <a:endParaRPr lang="en-IN" sz="1600" dirty="0"/>
          </a:p>
          <a:p>
            <a:endParaRPr lang="en-US" sz="1600" dirty="0"/>
          </a:p>
          <a:p>
            <a:pPr algn="just"/>
            <a:endParaRPr lang="en-US" sz="1600" dirty="0">
              <a:highlight>
                <a:srgbClr val="C0C0C0"/>
              </a:highlight>
            </a:endParaRPr>
          </a:p>
          <a:p>
            <a:pPr algn="just"/>
            <a:endParaRPr lang="en-US" sz="1600" dirty="0">
              <a:highlight>
                <a:srgbClr val="C0C0C0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87DF0D-FD41-D840-B3CF-9464DC02B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092" y="92933"/>
            <a:ext cx="4458303" cy="667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97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53944A-819B-4C40-BB5E-914C2EE12E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782" y="133815"/>
            <a:ext cx="5498619" cy="67241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76CBE3-A196-0749-891B-A2A185AD734E}"/>
              </a:ext>
            </a:extLst>
          </p:cNvPr>
          <p:cNvSpPr/>
          <p:nvPr/>
        </p:nvSpPr>
        <p:spPr>
          <a:xfrm>
            <a:off x="108857" y="43543"/>
            <a:ext cx="47416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latin typeface="+mj-lt"/>
              </a:rPr>
              <a:t>Branches, Diff and Merges – Cont’d…</a:t>
            </a:r>
            <a:endParaRPr lang="en-US" sz="24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1FA8EF-C933-A04E-8C38-F328E4399DD5}"/>
              </a:ext>
            </a:extLst>
          </p:cNvPr>
          <p:cNvSpPr txBox="1"/>
          <p:nvPr/>
        </p:nvSpPr>
        <p:spPr>
          <a:xfrm>
            <a:off x="108857" y="415998"/>
            <a:ext cx="6080070" cy="735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600" dirty="0"/>
          </a:p>
          <a:p>
            <a:r>
              <a:rPr lang="en-US" sz="1600" dirty="0">
                <a:highlight>
                  <a:srgbClr val="C0C0C0"/>
                </a:highlight>
              </a:rPr>
              <a:t>Creating a merge conflict</a:t>
            </a:r>
          </a:p>
          <a:p>
            <a:pPr algn="just"/>
            <a:endParaRPr lang="en-IN" sz="1600" dirty="0"/>
          </a:p>
          <a:p>
            <a:pPr algn="just"/>
            <a:r>
              <a:rPr lang="en-IN" sz="1600" dirty="0">
                <a:highlight>
                  <a:srgbClr val="C0C0C0"/>
                </a:highlight>
              </a:rPr>
              <a:t>Merging two branches  (without conflict scenario)</a:t>
            </a:r>
          </a:p>
          <a:p>
            <a:pPr algn="just"/>
            <a:r>
              <a:rPr lang="en-IN" sz="1600" dirty="0"/>
              <a:t># git checkout master</a:t>
            </a:r>
          </a:p>
          <a:p>
            <a:pPr algn="just"/>
            <a:r>
              <a:rPr lang="en-IN" sz="1600" dirty="0"/>
              <a:t># echo "this is some content to mess with" &gt; </a:t>
            </a:r>
            <a:r>
              <a:rPr lang="en-IN" sz="1600" dirty="0" err="1"/>
              <a:t>merge.txt</a:t>
            </a:r>
            <a:endParaRPr lang="en-IN" sz="1600" dirty="0"/>
          </a:p>
          <a:p>
            <a:pPr algn="just"/>
            <a:r>
              <a:rPr lang="en-IN" sz="1600" dirty="0"/>
              <a:t>  - run git add and git commit</a:t>
            </a:r>
          </a:p>
          <a:p>
            <a:pPr algn="just"/>
            <a:r>
              <a:rPr lang="en-IN" sz="1600" dirty="0"/>
              <a:t># git checkout –b alternate</a:t>
            </a:r>
          </a:p>
          <a:p>
            <a:pPr algn="just"/>
            <a:r>
              <a:rPr lang="en-IN" sz="1600" dirty="0"/>
              <a:t>#echo "totally different content to merge later" &gt; </a:t>
            </a:r>
            <a:r>
              <a:rPr lang="en-IN" sz="1600" dirty="0" err="1"/>
              <a:t>merge.txt</a:t>
            </a:r>
            <a:endParaRPr lang="en-IN" sz="1600" dirty="0"/>
          </a:p>
          <a:p>
            <a:pPr algn="just"/>
            <a:r>
              <a:rPr lang="en-IN" sz="1600" dirty="0"/>
              <a:t>   - run git add and git commit</a:t>
            </a:r>
          </a:p>
          <a:p>
            <a:pPr algn="just"/>
            <a:r>
              <a:rPr lang="en-IN" sz="1600" dirty="0"/>
              <a:t>#git checkout master</a:t>
            </a:r>
          </a:p>
          <a:p>
            <a:pPr algn="just"/>
            <a:r>
              <a:rPr lang="en-IN" sz="1600" dirty="0"/>
              <a:t>#echo "content to append" &gt;&gt; </a:t>
            </a:r>
            <a:r>
              <a:rPr lang="en-IN" sz="1600" dirty="0" err="1"/>
              <a:t>merge.txt</a:t>
            </a:r>
            <a:endParaRPr lang="en-IN" sz="1600" dirty="0"/>
          </a:p>
          <a:p>
            <a:pPr algn="just"/>
            <a:r>
              <a:rPr lang="en-IN" sz="1600" dirty="0"/>
              <a:t>#git merge alternate</a:t>
            </a:r>
          </a:p>
          <a:p>
            <a:pPr algn="just"/>
            <a:endParaRPr lang="en-IN" sz="1600" dirty="0"/>
          </a:p>
          <a:p>
            <a:pPr algn="just"/>
            <a:r>
              <a:rPr lang="en-IN" sz="1600" dirty="0">
                <a:highlight>
                  <a:srgbClr val="C0C0C0"/>
                </a:highlight>
              </a:rPr>
              <a:t>How to identify merge conflicts</a:t>
            </a:r>
          </a:p>
          <a:p>
            <a:r>
              <a:rPr lang="en-IN" sz="1200" dirty="0"/>
              <a:t>#cat </a:t>
            </a:r>
            <a:r>
              <a:rPr lang="en-IN" sz="1200" dirty="0" err="1"/>
              <a:t>merge.txt</a:t>
            </a:r>
            <a:br>
              <a:rPr lang="en-IN" sz="1200" dirty="0"/>
            </a:br>
            <a:r>
              <a:rPr lang="en-IN" sz="1200" dirty="0"/>
              <a:t>&lt;&lt;&lt;&lt;&lt;&lt;&lt; HEAD</a:t>
            </a:r>
            <a:br>
              <a:rPr lang="en-IN" sz="1200" dirty="0"/>
            </a:br>
            <a:r>
              <a:rPr lang="en-IN" sz="1200" dirty="0"/>
              <a:t>this is some content to mess with</a:t>
            </a:r>
            <a:br>
              <a:rPr lang="en-IN" sz="1200" dirty="0"/>
            </a:br>
            <a:r>
              <a:rPr lang="en-IN" sz="1200" dirty="0"/>
              <a:t>content to append</a:t>
            </a:r>
            <a:br>
              <a:rPr lang="en-IN" sz="1200" dirty="0"/>
            </a:br>
            <a:r>
              <a:rPr lang="en-IN" sz="1200" dirty="0"/>
              <a:t>=======</a:t>
            </a:r>
            <a:br>
              <a:rPr lang="en-IN" sz="1200" dirty="0"/>
            </a:br>
            <a:r>
              <a:rPr lang="en-IN" sz="1200" dirty="0"/>
              <a:t>totally different content to merge later</a:t>
            </a:r>
            <a:br>
              <a:rPr lang="en-IN" sz="1200" dirty="0"/>
            </a:br>
            <a:r>
              <a:rPr lang="en-IN" sz="1200" dirty="0"/>
              <a:t>&gt;&gt;&gt;&gt;&gt;&gt;&gt; alternate</a:t>
            </a:r>
          </a:p>
          <a:p>
            <a:endParaRPr lang="en-IN" sz="1400" dirty="0"/>
          </a:p>
          <a:p>
            <a:pPr algn="just"/>
            <a:r>
              <a:rPr lang="en-IN" sz="1400" dirty="0"/>
              <a:t>Think of these new lines as "conflict dividers". The ======= line is the "centre" of the conflict. All the content between the centre and the &lt;&lt;&lt;&lt;&lt;&lt;&lt; HEAD line is content that exists in the current branch master which the HEAD ref is pointing to. Alternatively all content between the centre and &gt;&gt;&gt;&gt;&gt;&gt;&gt; alternate is content that is present in our merging branch.</a:t>
            </a:r>
          </a:p>
          <a:p>
            <a:pPr algn="just"/>
            <a:endParaRPr lang="en-IN" sz="1600" dirty="0"/>
          </a:p>
          <a:p>
            <a:endParaRPr lang="en-US" sz="1600" dirty="0"/>
          </a:p>
          <a:p>
            <a:pPr algn="just"/>
            <a:endParaRPr lang="en-US" sz="1600" dirty="0">
              <a:highlight>
                <a:srgbClr val="C0C0C0"/>
              </a:highlight>
            </a:endParaRPr>
          </a:p>
          <a:p>
            <a:pPr algn="just"/>
            <a:endParaRPr lang="en-US" sz="1600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71432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213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8C3C9-77C5-D04C-8DCF-EE771379B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007" y="77830"/>
            <a:ext cx="2798853" cy="302695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/>
              <a:t>Git Basic Concepts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A8A5F7-32D9-C64E-86AE-1D1C72EDA081}"/>
              </a:ext>
            </a:extLst>
          </p:cNvPr>
          <p:cNvSpPr txBox="1"/>
          <p:nvPr/>
        </p:nvSpPr>
        <p:spPr>
          <a:xfrm>
            <a:off x="369870" y="613557"/>
            <a:ext cx="9719353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b="1" dirty="0"/>
              <a:t>Git</a:t>
            </a:r>
            <a:r>
              <a:rPr lang="en-IN" sz="1600" dirty="0"/>
              <a:t> is a Distributed Version Control tool that is used to store different versions of a file in a remote or local repository. It is used to track changes in the source code. </a:t>
            </a:r>
            <a:r>
              <a:rPr lang="en-IN" sz="1600" b="1" dirty="0"/>
              <a:t>Git</a:t>
            </a:r>
            <a:r>
              <a:rPr lang="en-IN" sz="1600" dirty="0"/>
              <a:t> favours both programmers and non-technical users by keeping track of their project files. It allows multiple developers to </a:t>
            </a:r>
            <a:r>
              <a:rPr lang="en-IN" sz="1600" b="1" dirty="0"/>
              <a:t>work</a:t>
            </a:r>
            <a:r>
              <a:rPr lang="en-IN" sz="1600" dirty="0"/>
              <a:t> together.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Git terminology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16E25C5-35D7-0C43-ABBF-2575443ED4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2153478"/>
              </p:ext>
            </p:extLst>
          </p:nvPr>
        </p:nvGraphicFramePr>
        <p:xfrm>
          <a:off x="758004" y="1932016"/>
          <a:ext cx="10851794" cy="4648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19045">
                  <a:extLst>
                    <a:ext uri="{9D8B030D-6E8A-4147-A177-3AD203B41FA5}">
                      <a16:colId xmlns:a16="http://schemas.microsoft.com/office/drawing/2014/main" val="605500327"/>
                    </a:ext>
                  </a:extLst>
                </a:gridCol>
                <a:gridCol w="8132749">
                  <a:extLst>
                    <a:ext uri="{9D8B030D-6E8A-4147-A177-3AD203B41FA5}">
                      <a16:colId xmlns:a16="http://schemas.microsoft.com/office/drawing/2014/main" val="29503671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7812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Repository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 repository contains the history, the different versions over time and all different branches and tags. In Git each copy of the repository is a complete repository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328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Branch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 fontAlgn="t"/>
                      <a:r>
                        <a:rPr lang="en-IN" sz="1400" b="0" i="0" dirty="0">
                          <a:effectLst/>
                          <a:latin typeface="inherit"/>
                        </a:rPr>
                        <a:t>A </a:t>
                      </a:r>
                      <a:r>
                        <a:rPr lang="en-IN" sz="1400" b="0" i="1" dirty="0">
                          <a:effectLst/>
                          <a:latin typeface="inherit"/>
                        </a:rPr>
                        <a:t>branch</a:t>
                      </a:r>
                      <a:r>
                        <a:rPr lang="en-IN" sz="1400" b="0" i="0" dirty="0">
                          <a:effectLst/>
                          <a:latin typeface="inherit"/>
                        </a:rPr>
                        <a:t> is a named pointer to a commit. Selecting a branch in Git terminology is called </a:t>
                      </a:r>
                      <a:r>
                        <a:rPr lang="en-IN" sz="1400" b="0" i="1" dirty="0">
                          <a:effectLst/>
                          <a:latin typeface="inherit"/>
                        </a:rPr>
                        <a:t>to checkout</a:t>
                      </a:r>
                      <a:r>
                        <a:rPr lang="en-IN" sz="1400" b="0" i="0" dirty="0">
                          <a:effectLst/>
                          <a:latin typeface="inherit"/>
                        </a:rPr>
                        <a:t> a branch. If you are working in a certain branch, the creation of a new commit advances this pointer to the newly created commit.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0134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Commit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When you commit your changes into a repository this creates a new commit object in the Git repository. This commit object uniquely identifies a new revision of the content of the repository.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70808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HEAD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HEAD is a symbolic reference most often pointing to the currently checked out branch. Sometimes the HEAD points directly to a commit object, this is called detached HEAD mode. In that state creation of a commit will not move any branch.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97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Staging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The staging area is the place to store changes in the working tree before the commit.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0555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Index is an alternative term for the staging area.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75039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Represents a version of the source code. Git implements revisions as commit objects (or short commits ). These are identified by an SHA-1 hash.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035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i="0" dirty="0">
                          <a:effectLst/>
                          <a:latin typeface="Open Sans"/>
                        </a:rPr>
                        <a:t>A </a:t>
                      </a:r>
                      <a:r>
                        <a:rPr lang="en-IN" sz="1400" b="0" i="1" dirty="0">
                          <a:effectLst/>
                          <a:latin typeface="Open Sans"/>
                        </a:rPr>
                        <a:t>tag</a:t>
                      </a:r>
                      <a:r>
                        <a:rPr lang="en-IN" sz="1400" b="0" i="0" dirty="0">
                          <a:effectLst/>
                          <a:latin typeface="Open Sans"/>
                        </a:rPr>
                        <a:t> points to a commit which uniquely identifies a version of the Git repository. With a tag, you can have a named point to which you can always revert to.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43288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9370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13422-C0CA-4A42-B874-E1E346110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61" y="97996"/>
            <a:ext cx="3795445" cy="425985"/>
          </a:xfrm>
        </p:spPr>
        <p:txBody>
          <a:bodyPr>
            <a:normAutofit/>
          </a:bodyPr>
          <a:lstStyle/>
          <a:p>
            <a:r>
              <a:rPr lang="en-US" sz="2400" b="1" u="sng" dirty="0"/>
              <a:t>File Management &amp; Commits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204B84-E7F6-B344-8412-FEB9BC8F2884}"/>
              </a:ext>
            </a:extLst>
          </p:cNvPr>
          <p:cNvSpPr txBox="1"/>
          <p:nvPr/>
        </p:nvSpPr>
        <p:spPr>
          <a:xfrm>
            <a:off x="228600" y="523981"/>
            <a:ext cx="5061857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Git status </a:t>
            </a:r>
            <a:r>
              <a:rPr lang="en-US" sz="1600" dirty="0"/>
              <a:t>: Initially, there are no files, and the tracked, ignored, and untracked sets are empty. Once you create data, git status reports a single, untracked file. 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Git add </a:t>
            </a:r>
            <a:r>
              <a:rPr lang="en-US" sz="1600" dirty="0"/>
              <a:t>:  </a:t>
            </a:r>
            <a:r>
              <a:rPr lang="en-IN" sz="1600" dirty="0"/>
              <a:t>The command git add stages a file. In terms of Git’s file classifications, if a file is untracked, git add converts that file’s status to tracked. When git add is used on a directory name, all of the files and subdirectories beneath it are staged recursively. 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Git commit </a:t>
            </a:r>
            <a:r>
              <a:rPr lang="en-US" sz="1600" dirty="0"/>
              <a:t>: The -a or --all option to git commit causes it to automatically stage all </a:t>
            </a:r>
            <a:r>
              <a:rPr lang="en-US" sz="1600" dirty="0" err="1"/>
              <a:t>unstaged</a:t>
            </a:r>
            <a:r>
              <a:rPr lang="en-US" sz="1600" dirty="0"/>
              <a:t>, tracked file changes—including removals of tracked files from the working copy— before it performs the commit. 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.gitignore </a:t>
            </a:r>
            <a:r>
              <a:rPr lang="en-US" sz="1600" dirty="0"/>
              <a:t>: Editors and build environments often leave temporary or transient files among your source code. Such files usually shouldn’t be tracked as “source files” in a repository. To have Git ignore a file within a directory, simply add that file’s name to the special file, .gitignore: </a:t>
            </a:r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1C13CD-762E-6D43-A0A5-629ADBE77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0349" y="310988"/>
            <a:ext cx="5583051" cy="6397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7FAD41-5EAE-9B49-8320-93610EFD2EF9}"/>
              </a:ext>
            </a:extLst>
          </p:cNvPr>
          <p:cNvSpPr/>
          <p:nvPr/>
        </p:nvSpPr>
        <p:spPr>
          <a:xfrm>
            <a:off x="228600" y="758283"/>
            <a:ext cx="5061857" cy="8363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133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8A97ACD-055E-0746-A171-6D8EB80AD6E4}"/>
              </a:ext>
            </a:extLst>
          </p:cNvPr>
          <p:cNvSpPr/>
          <p:nvPr/>
        </p:nvSpPr>
        <p:spPr>
          <a:xfrm>
            <a:off x="108857" y="43543"/>
            <a:ext cx="51175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latin typeface="+mj-lt"/>
              </a:rPr>
              <a:t>File Management &amp; Commits – Cont’d...</a:t>
            </a:r>
            <a:endParaRPr lang="en-US" sz="2400" b="1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63A99D-5C28-754A-98D5-19E381193D16}"/>
              </a:ext>
            </a:extLst>
          </p:cNvPr>
          <p:cNvSpPr txBox="1"/>
          <p:nvPr/>
        </p:nvSpPr>
        <p:spPr>
          <a:xfrm>
            <a:off x="228600" y="523981"/>
            <a:ext cx="50618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Git commit amend &amp; allow empty commit </a:t>
            </a:r>
            <a:r>
              <a:rPr lang="en-US" sz="1600" dirty="0"/>
              <a:t>:  It helps to modify commit message and allow commit even though there is no changes in repo.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Git rm </a:t>
            </a:r>
            <a:r>
              <a:rPr lang="en-US" sz="1600" dirty="0"/>
              <a:t>: The command git rm is, naturally, the converse of git </a:t>
            </a:r>
            <a:r>
              <a:rPr lang="en-US" sz="1600" dirty="0" err="1"/>
              <a:t>add.It</a:t>
            </a:r>
            <a:r>
              <a:rPr lang="en-US" sz="1600" dirty="0"/>
              <a:t> removes a file from both the repository and the working directory. However, because removing a file tends to be more problematic (if something goes wrong) than adding a file, Git treats the removal of a file with a bit more care. </a:t>
            </a:r>
          </a:p>
          <a:p>
            <a:pPr algn="just"/>
            <a:endParaRPr lang="en-IN" sz="1600" dirty="0"/>
          </a:p>
          <a:p>
            <a:pPr algn="just"/>
            <a:r>
              <a:rPr lang="en-US" sz="1600" dirty="0"/>
              <a:t>           Git will remove a file only from the index or from the index and working directory simultaneously. Git will not remove a file from just the working directory; the regular rm command may be used for that purpose. </a:t>
            </a:r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F3F348-77D2-ED4C-98B8-E71542C3F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800" y="274375"/>
            <a:ext cx="5583600" cy="591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822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7FB6421-6322-DD49-AE7D-179E5324EF62}"/>
              </a:ext>
            </a:extLst>
          </p:cNvPr>
          <p:cNvSpPr/>
          <p:nvPr/>
        </p:nvSpPr>
        <p:spPr>
          <a:xfrm>
            <a:off x="108857" y="43543"/>
            <a:ext cx="51175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latin typeface="+mj-lt"/>
              </a:rPr>
              <a:t>File Management &amp; Commits – Cont’d...</a:t>
            </a:r>
            <a:endParaRPr lang="en-US" sz="2400" b="1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5EA303-6588-D64D-8398-F13023CCDCC9}"/>
              </a:ext>
            </a:extLst>
          </p:cNvPr>
          <p:cNvSpPr txBox="1"/>
          <p:nvPr/>
        </p:nvSpPr>
        <p:spPr>
          <a:xfrm>
            <a:off x="228600" y="523981"/>
            <a:ext cx="5061857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Git mv</a:t>
            </a:r>
            <a:r>
              <a:rPr lang="en-US" sz="1600" dirty="0"/>
              <a:t> :  Suppose you need to move or rename a file. You may use a combination of git rm on the old file and git add on the new file, or you may use git mv directly. </a:t>
            </a:r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Git push </a:t>
            </a:r>
            <a:r>
              <a:rPr lang="en-US" sz="1600" dirty="0"/>
              <a:t>: command is used to transfer or push the commit, which is made on a local branch in your computer to a remote repository.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Git global config </a:t>
            </a:r>
            <a:r>
              <a:rPr lang="en-US" sz="1600" dirty="0"/>
              <a:t>:  Before you push changes, make sure valid identity is configured for git repo. </a:t>
            </a:r>
          </a:p>
          <a:p>
            <a:pPr algn="just"/>
            <a:endParaRPr lang="en-US" sz="1600" dirty="0"/>
          </a:p>
          <a:p>
            <a:pPr algn="just"/>
            <a:r>
              <a:rPr lang="en-IN" dirty="0"/>
              <a:t>There are different configuration levels in Git. Configuration can be at three different levels.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They are:</a:t>
            </a:r>
          </a:p>
          <a:p>
            <a:pPr algn="just"/>
            <a:r>
              <a:rPr lang="en-US" sz="1600" dirty="0"/>
              <a:t>System</a:t>
            </a:r>
          </a:p>
          <a:p>
            <a:pPr algn="just"/>
            <a:r>
              <a:rPr lang="en-US" sz="1600" dirty="0"/>
              <a:t>Global</a:t>
            </a:r>
          </a:p>
          <a:p>
            <a:pPr algn="just"/>
            <a:r>
              <a:rPr lang="en-US" sz="1600" dirty="0"/>
              <a:t>Repository</a:t>
            </a:r>
          </a:p>
          <a:p>
            <a:pPr algn="just"/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FE2246-92A6-FA4A-8F7B-B3B57D7CF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498" y="274375"/>
            <a:ext cx="6421902" cy="45382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38EBBF1-1118-9246-9439-EB254CF18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497" y="4564270"/>
            <a:ext cx="6421903" cy="229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066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13B731-13A7-B945-91F3-8CB92950C7B2}"/>
              </a:ext>
            </a:extLst>
          </p:cNvPr>
          <p:cNvSpPr/>
          <p:nvPr/>
        </p:nvSpPr>
        <p:spPr>
          <a:xfrm>
            <a:off x="108857" y="43543"/>
            <a:ext cx="34279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latin typeface="+mj-lt"/>
              </a:rPr>
              <a:t>Branches, Diff and Merges</a:t>
            </a:r>
            <a:endParaRPr lang="en-US" sz="24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75BA1D-EF48-3D46-A674-73B13DC7CD06}"/>
              </a:ext>
            </a:extLst>
          </p:cNvPr>
          <p:cNvSpPr txBox="1"/>
          <p:nvPr/>
        </p:nvSpPr>
        <p:spPr>
          <a:xfrm>
            <a:off x="108857" y="794658"/>
            <a:ext cx="1177834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dirty="0"/>
              <a:t>A </a:t>
            </a:r>
            <a:r>
              <a:rPr lang="en-IN" sz="1600" i="1" dirty="0">
                <a:highlight>
                  <a:srgbClr val="C0C0C0"/>
                </a:highlight>
              </a:rPr>
              <a:t>Branch</a:t>
            </a:r>
            <a:r>
              <a:rPr lang="en-IN" sz="1600" i="1" dirty="0"/>
              <a:t> </a:t>
            </a:r>
            <a:r>
              <a:rPr lang="en-IN" sz="1600" dirty="0"/>
              <a:t>is the fundamental means of launching a separate line of development within a software project. A branch is a split from a kind of unified, primal state, allowing development to continue in multiple directions simultaneously and, potentially, to produce different versions of the project. Often, a branch is reconciled and merged with other branches to reunite disparate efforts. </a:t>
            </a:r>
          </a:p>
          <a:p>
            <a:pPr algn="just"/>
            <a:endParaRPr lang="en-IN" sz="1600" dirty="0"/>
          </a:p>
          <a:p>
            <a:pPr algn="just"/>
            <a:r>
              <a:rPr lang="en-IN" sz="1600" dirty="0">
                <a:highlight>
                  <a:srgbClr val="C0C0C0"/>
                </a:highlight>
              </a:rPr>
              <a:t>Branch or Tag?</a:t>
            </a:r>
            <a:r>
              <a:rPr lang="en-IN" sz="1600" dirty="0"/>
              <a:t> A branch and a tag seem similar, perhaps even interchangeable. So when should you use a tag name and when should you use a branch name? </a:t>
            </a:r>
          </a:p>
          <a:p>
            <a:pPr algn="just"/>
            <a:endParaRPr lang="en-IN" sz="1600" dirty="0"/>
          </a:p>
          <a:p>
            <a:pPr algn="just"/>
            <a:r>
              <a:rPr lang="en-IN" sz="1600" dirty="0"/>
              <a:t>A tag and a branch serve different purposes. A tag is meant to be a static name that does not change or move over time. Once applied, you should leave it alone. It serves as a stake in the ground and a reference point. On the other hand, a branch is dynamic and moves with each commit you make. The branch name is designed to follow your continuing development. </a:t>
            </a:r>
          </a:p>
          <a:p>
            <a:pPr algn="just"/>
            <a:endParaRPr lang="en-IN" sz="1600" dirty="0"/>
          </a:p>
          <a:p>
            <a:pPr algn="just"/>
            <a:r>
              <a:rPr lang="en-IN" sz="1600" dirty="0">
                <a:highlight>
                  <a:srgbClr val="C0C0C0"/>
                </a:highlight>
              </a:rPr>
              <a:t>Dos and Don’ts in Branch Names</a:t>
            </a:r>
            <a:r>
              <a:rPr lang="en-IN" sz="1600" dirty="0"/>
              <a:t> </a:t>
            </a:r>
          </a:p>
          <a:p>
            <a:pPr algn="just"/>
            <a:r>
              <a:rPr lang="en-IN" sz="1600" dirty="0"/>
              <a:t>Branch names must conform to a few simple rules: </a:t>
            </a:r>
          </a:p>
          <a:p>
            <a:pPr algn="just"/>
            <a:r>
              <a:rPr lang="en-IN" sz="1600" dirty="0"/>
              <a:t>You can use the forward slash (/) to create a hierarchical name scheme. However, the name cannot end with a slash. </a:t>
            </a:r>
          </a:p>
          <a:p>
            <a:pPr algn="just"/>
            <a:r>
              <a:rPr lang="en-IN" sz="1600" dirty="0"/>
              <a:t>No slash-separated component can begin with a dot (.). A branch name such as feature/.new is invalid </a:t>
            </a:r>
          </a:p>
          <a:p>
            <a:pPr algn="just"/>
            <a:r>
              <a:rPr lang="en-IN" sz="1600" dirty="0"/>
              <a:t>The name cannot contain two consecutive dots (..) anywhere. </a:t>
            </a:r>
          </a:p>
          <a:p>
            <a:pPr algn="just"/>
            <a:r>
              <a:rPr lang="en-IN" sz="1600" dirty="0"/>
              <a:t>Further, the name cannot contain: </a:t>
            </a:r>
          </a:p>
          <a:p>
            <a:pPr lvl="1" algn="just"/>
            <a:r>
              <a:rPr lang="en-IN" sz="1600" dirty="0"/>
              <a:t>—  Any space or other whitespace character </a:t>
            </a:r>
          </a:p>
          <a:p>
            <a:pPr lvl="1" algn="just"/>
            <a:r>
              <a:rPr lang="en-IN" sz="1600" dirty="0"/>
              <a:t>—  A character that has special meaning to Git, including the tilde (~), caret (^), </a:t>
            </a:r>
          </a:p>
          <a:p>
            <a:pPr lvl="1" algn="just"/>
            <a:r>
              <a:rPr lang="en-IN" sz="1600" dirty="0"/>
              <a:t>colon (:), question-mark (?), asterisk (*), and open bracket ([) </a:t>
            </a:r>
          </a:p>
          <a:p>
            <a:pPr algn="just"/>
            <a:endParaRPr lang="en-IN" sz="1600" dirty="0"/>
          </a:p>
          <a:p>
            <a:pPr algn="just"/>
            <a:endParaRPr lang="en-IN" sz="1600" dirty="0"/>
          </a:p>
          <a:p>
            <a:pPr algn="just"/>
            <a:endParaRPr lang="en-IN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70421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29CC9F-9016-3A4B-8F60-0D1001338BCF}"/>
              </a:ext>
            </a:extLst>
          </p:cNvPr>
          <p:cNvSpPr/>
          <p:nvPr/>
        </p:nvSpPr>
        <p:spPr>
          <a:xfrm>
            <a:off x="108857" y="43543"/>
            <a:ext cx="47416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latin typeface="+mj-lt"/>
              </a:rPr>
              <a:t>Branches, Diff and Merges – Cont’d…</a:t>
            </a:r>
            <a:endParaRPr lang="en-US" sz="2400" b="1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5091E2-2C4E-544B-AC69-ECA1F38EC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804" y="194514"/>
            <a:ext cx="4644136" cy="65945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16F229-1C2D-7842-85F5-B8EB66C4B467}"/>
              </a:ext>
            </a:extLst>
          </p:cNvPr>
          <p:cNvSpPr txBox="1"/>
          <p:nvPr/>
        </p:nvSpPr>
        <p:spPr>
          <a:xfrm>
            <a:off x="228600" y="523981"/>
            <a:ext cx="506185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Branches : Basic examples</a:t>
            </a:r>
          </a:p>
          <a:p>
            <a:pPr algn="just"/>
            <a:endParaRPr lang="en-US" sz="1600" dirty="0">
              <a:highlight>
                <a:srgbClr val="C0C0C0"/>
              </a:highlight>
            </a:endParaRPr>
          </a:p>
          <a:p>
            <a:pPr algn="just"/>
            <a:r>
              <a:rPr lang="en-US" sz="1600" dirty="0"/>
              <a:t>Creating branch :  #git checkout –b &lt;branch-name&gt;</a:t>
            </a:r>
          </a:p>
          <a:p>
            <a:pPr algn="just"/>
            <a:r>
              <a:rPr lang="en-US" sz="1600" dirty="0"/>
              <a:t>                                 #git branch &lt;branch-name&gt; &lt;commit id&gt;</a:t>
            </a:r>
          </a:p>
          <a:p>
            <a:pPr algn="just"/>
            <a:r>
              <a:rPr lang="en-US" sz="1600" dirty="0"/>
              <a:t>Switch branch :     #git checkout &lt;branch-name&gt;</a:t>
            </a:r>
          </a:p>
          <a:p>
            <a:pPr algn="just"/>
            <a:r>
              <a:rPr lang="en-US" sz="1600" dirty="0"/>
              <a:t>Check current branch : #git branch</a:t>
            </a:r>
          </a:p>
          <a:p>
            <a:pPr algn="just"/>
            <a:r>
              <a:rPr lang="en-US" sz="1600" dirty="0"/>
              <a:t>List all branches : #git show-branch</a:t>
            </a:r>
          </a:p>
          <a:p>
            <a:pPr algn="just"/>
            <a:r>
              <a:rPr lang="en-US" sz="1600" dirty="0"/>
              <a:t>Delete branch : git branch –d &lt;branch-name&gt;</a:t>
            </a:r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688E6F21-17D6-F54D-A4F7-0E7CE0E381CF}"/>
              </a:ext>
            </a:extLst>
          </p:cNvPr>
          <p:cNvCxnSpPr>
            <a:cxnSpLocks/>
            <a:stCxn id="148" idx="0"/>
            <a:endCxn id="108" idx="4"/>
          </p:cNvCxnSpPr>
          <p:nvPr/>
        </p:nvCxnSpPr>
        <p:spPr>
          <a:xfrm flipV="1">
            <a:off x="2992730" y="4166348"/>
            <a:ext cx="261277" cy="523866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16A8B149-8455-EE48-AC47-14A08109A53D}"/>
              </a:ext>
            </a:extLst>
          </p:cNvPr>
          <p:cNvCxnSpPr>
            <a:cxnSpLocks/>
            <a:stCxn id="110" idx="7"/>
            <a:endCxn id="126" idx="4"/>
          </p:cNvCxnSpPr>
          <p:nvPr/>
        </p:nvCxnSpPr>
        <p:spPr>
          <a:xfrm flipV="1">
            <a:off x="2216692" y="4166348"/>
            <a:ext cx="256658" cy="536884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 title="C">
            <a:extLst>
              <a:ext uri="{FF2B5EF4-FFF2-40B4-BE49-F238E27FC236}">
                <a16:creationId xmlns:a16="http://schemas.microsoft.com/office/drawing/2014/main" id="{91F47734-A016-3C4E-ACE0-BCCDEE1CB7A1}"/>
              </a:ext>
            </a:extLst>
          </p:cNvPr>
          <p:cNvCxnSpPr/>
          <p:nvPr/>
        </p:nvCxnSpPr>
        <p:spPr>
          <a:xfrm>
            <a:off x="177873" y="4103395"/>
            <a:ext cx="6789569" cy="9203"/>
          </a:xfrm>
          <a:prstGeom prst="straightConnector1">
            <a:avLst/>
          </a:prstGeom>
          <a:ln w="22225" cmpd="sng">
            <a:solidFill>
              <a:schemeClr val="accent1">
                <a:lumMod val="50000"/>
              </a:schemeClr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 title="C">
            <a:extLst>
              <a:ext uri="{FF2B5EF4-FFF2-40B4-BE49-F238E27FC236}">
                <a16:creationId xmlns:a16="http://schemas.microsoft.com/office/drawing/2014/main" id="{D7356079-11E8-9641-9D50-6BE3556B1C41}"/>
              </a:ext>
            </a:extLst>
          </p:cNvPr>
          <p:cNvCxnSpPr/>
          <p:nvPr/>
        </p:nvCxnSpPr>
        <p:spPr>
          <a:xfrm flipV="1">
            <a:off x="1572387" y="4737868"/>
            <a:ext cx="2386656" cy="21504"/>
          </a:xfrm>
          <a:prstGeom prst="straightConnector1">
            <a:avLst/>
          </a:prstGeom>
          <a:ln w="22225" cmpd="sng">
            <a:solidFill>
              <a:schemeClr val="accent1">
                <a:lumMod val="50000"/>
              </a:schemeClr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Freeform 102">
            <a:extLst>
              <a:ext uri="{FF2B5EF4-FFF2-40B4-BE49-F238E27FC236}">
                <a16:creationId xmlns:a16="http://schemas.microsoft.com/office/drawing/2014/main" id="{765F2F41-3843-ED42-887B-E0D2B5459F8D}"/>
              </a:ext>
            </a:extLst>
          </p:cNvPr>
          <p:cNvSpPr/>
          <p:nvPr/>
        </p:nvSpPr>
        <p:spPr>
          <a:xfrm>
            <a:off x="642110" y="4098929"/>
            <a:ext cx="905383" cy="652005"/>
          </a:xfrm>
          <a:custGeom>
            <a:avLst/>
            <a:gdLst>
              <a:gd name="connsiteX0" fmla="*/ 0 w 1119673"/>
              <a:gd name="connsiteY0" fmla="*/ 21159 h 1280792"/>
              <a:gd name="connsiteX1" fmla="*/ 307910 w 1119673"/>
              <a:gd name="connsiteY1" fmla="*/ 133127 h 1280792"/>
              <a:gd name="connsiteX2" fmla="*/ 503853 w 1119673"/>
              <a:gd name="connsiteY2" fmla="*/ 1028866 h 1280792"/>
              <a:gd name="connsiteX3" fmla="*/ 1119673 w 1119673"/>
              <a:gd name="connsiteY3" fmla="*/ 1280792 h 1280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9673" h="1280792">
                <a:moveTo>
                  <a:pt x="0" y="21159"/>
                </a:moveTo>
                <a:cubicBezTo>
                  <a:pt x="111967" y="-6833"/>
                  <a:pt x="223935" y="-34824"/>
                  <a:pt x="307910" y="133127"/>
                </a:cubicBezTo>
                <a:cubicBezTo>
                  <a:pt x="391885" y="301078"/>
                  <a:pt x="368559" y="837589"/>
                  <a:pt x="503853" y="1028866"/>
                </a:cubicBezTo>
                <a:cubicBezTo>
                  <a:pt x="639147" y="1220143"/>
                  <a:pt x="879410" y="1250467"/>
                  <a:pt x="1119673" y="1280792"/>
                </a:cubicBezTo>
              </a:path>
            </a:pathLst>
          </a:custGeom>
          <a:noFill/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endParaRPr lang="en-IN" sz="1350">
              <a:solidFill>
                <a:prstClr val="white"/>
              </a:solidFill>
            </a:endParaRPr>
          </a:p>
        </p:txBody>
      </p:sp>
      <p:sp>
        <p:nvSpPr>
          <p:cNvPr id="104" name="Flowchart: Connector 135">
            <a:extLst>
              <a:ext uri="{FF2B5EF4-FFF2-40B4-BE49-F238E27FC236}">
                <a16:creationId xmlns:a16="http://schemas.microsoft.com/office/drawing/2014/main" id="{8E16DA42-B3E2-2241-98F3-9CF8CBC6EE9C}"/>
              </a:ext>
            </a:extLst>
          </p:cNvPr>
          <p:cNvSpPr/>
          <p:nvPr/>
        </p:nvSpPr>
        <p:spPr>
          <a:xfrm>
            <a:off x="245341" y="4025308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05" name="Flowchart: Connector 136">
            <a:extLst>
              <a:ext uri="{FF2B5EF4-FFF2-40B4-BE49-F238E27FC236}">
                <a16:creationId xmlns:a16="http://schemas.microsoft.com/office/drawing/2014/main" id="{C0655B51-CF8C-5B4E-81C1-AD375B297B15}"/>
              </a:ext>
            </a:extLst>
          </p:cNvPr>
          <p:cNvSpPr/>
          <p:nvPr/>
        </p:nvSpPr>
        <p:spPr>
          <a:xfrm>
            <a:off x="561789" y="4023132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B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06" name="Flowchart: Connector 137">
            <a:extLst>
              <a:ext uri="{FF2B5EF4-FFF2-40B4-BE49-F238E27FC236}">
                <a16:creationId xmlns:a16="http://schemas.microsoft.com/office/drawing/2014/main" id="{FA33D6F3-93D6-3A4C-A269-7A2EC126E210}"/>
              </a:ext>
            </a:extLst>
          </p:cNvPr>
          <p:cNvSpPr/>
          <p:nvPr/>
        </p:nvSpPr>
        <p:spPr>
          <a:xfrm>
            <a:off x="1818132" y="4040392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07" name="Flowchart: Connector 138">
            <a:extLst>
              <a:ext uri="{FF2B5EF4-FFF2-40B4-BE49-F238E27FC236}">
                <a16:creationId xmlns:a16="http://schemas.microsoft.com/office/drawing/2014/main" id="{1F8BE2ED-4A84-BC41-91BF-FFFF9274B5E7}"/>
              </a:ext>
            </a:extLst>
          </p:cNvPr>
          <p:cNvSpPr/>
          <p:nvPr/>
        </p:nvSpPr>
        <p:spPr>
          <a:xfrm>
            <a:off x="2106993" y="4040569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08" name="Flowchart: Connector 141">
            <a:extLst>
              <a:ext uri="{FF2B5EF4-FFF2-40B4-BE49-F238E27FC236}">
                <a16:creationId xmlns:a16="http://schemas.microsoft.com/office/drawing/2014/main" id="{03876D24-C7D7-534F-8D19-C83123B69993}"/>
              </a:ext>
            </a:extLst>
          </p:cNvPr>
          <p:cNvSpPr/>
          <p:nvPr/>
        </p:nvSpPr>
        <p:spPr>
          <a:xfrm>
            <a:off x="3193667" y="4040392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09" name="Flowchart: Connector 142">
            <a:extLst>
              <a:ext uri="{FF2B5EF4-FFF2-40B4-BE49-F238E27FC236}">
                <a16:creationId xmlns:a16="http://schemas.microsoft.com/office/drawing/2014/main" id="{36A4CDD3-01A1-7349-AD3E-1218B8AEE455}"/>
              </a:ext>
            </a:extLst>
          </p:cNvPr>
          <p:cNvSpPr/>
          <p:nvPr/>
        </p:nvSpPr>
        <p:spPr>
          <a:xfrm>
            <a:off x="3572259" y="4034958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10" name="Flowchart: Connector 144">
            <a:extLst>
              <a:ext uri="{FF2B5EF4-FFF2-40B4-BE49-F238E27FC236}">
                <a16:creationId xmlns:a16="http://schemas.microsoft.com/office/drawing/2014/main" id="{ADBA1AE4-A128-734D-8DD0-961337D57625}"/>
              </a:ext>
            </a:extLst>
          </p:cNvPr>
          <p:cNvSpPr/>
          <p:nvPr/>
        </p:nvSpPr>
        <p:spPr>
          <a:xfrm>
            <a:off x="2113684" y="4684787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11" name="Flowchart: Connector 145">
            <a:extLst>
              <a:ext uri="{FF2B5EF4-FFF2-40B4-BE49-F238E27FC236}">
                <a16:creationId xmlns:a16="http://schemas.microsoft.com/office/drawing/2014/main" id="{78419F64-C9B7-9540-9A47-BA2DD116F419}"/>
              </a:ext>
            </a:extLst>
          </p:cNvPr>
          <p:cNvSpPr/>
          <p:nvPr/>
        </p:nvSpPr>
        <p:spPr>
          <a:xfrm>
            <a:off x="1806498" y="4690213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84DE85B2-975B-734D-A0BA-A75C61FD3F36}"/>
              </a:ext>
            </a:extLst>
          </p:cNvPr>
          <p:cNvSpPr txBox="1"/>
          <p:nvPr/>
        </p:nvSpPr>
        <p:spPr>
          <a:xfrm>
            <a:off x="632723" y="3170243"/>
            <a:ext cx="65486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75" b="1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Merge Commit</a:t>
            </a:r>
            <a:endParaRPr lang="en-IN" sz="675" b="1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A5731372-EEDE-7E49-BA08-B63DE0DCC98F}"/>
              </a:ext>
            </a:extLst>
          </p:cNvPr>
          <p:cNvSpPr txBox="1"/>
          <p:nvPr/>
        </p:nvSpPr>
        <p:spPr>
          <a:xfrm>
            <a:off x="3503259" y="4732397"/>
            <a:ext cx="840108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825" b="1" dirty="0">
                <a:solidFill>
                  <a:srgbClr val="ED7D31"/>
                </a:solidFill>
                <a:latin typeface="Calibri" panose="020F0502020204030204"/>
              </a:rPr>
              <a:t>Development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DC46CE5-B9F7-0349-A774-A091A69A4802}"/>
              </a:ext>
            </a:extLst>
          </p:cNvPr>
          <p:cNvSpPr txBox="1"/>
          <p:nvPr/>
        </p:nvSpPr>
        <p:spPr>
          <a:xfrm rot="17652254">
            <a:off x="1403658" y="4204506"/>
            <a:ext cx="540013" cy="258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Pull Request</a:t>
            </a:r>
            <a:endParaRPr lang="en-IN" sz="600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16" name="Freeform 115">
            <a:extLst>
              <a:ext uri="{FF2B5EF4-FFF2-40B4-BE49-F238E27FC236}">
                <a16:creationId xmlns:a16="http://schemas.microsoft.com/office/drawing/2014/main" id="{60FC0412-4974-2B4D-8DE1-A64255196010}"/>
              </a:ext>
            </a:extLst>
          </p:cNvPr>
          <p:cNvSpPr/>
          <p:nvPr/>
        </p:nvSpPr>
        <p:spPr>
          <a:xfrm>
            <a:off x="2311516" y="4750934"/>
            <a:ext cx="255573" cy="593310"/>
          </a:xfrm>
          <a:custGeom>
            <a:avLst/>
            <a:gdLst>
              <a:gd name="connsiteX0" fmla="*/ 0 w 1119673"/>
              <a:gd name="connsiteY0" fmla="*/ 21159 h 1280792"/>
              <a:gd name="connsiteX1" fmla="*/ 307910 w 1119673"/>
              <a:gd name="connsiteY1" fmla="*/ 133127 h 1280792"/>
              <a:gd name="connsiteX2" fmla="*/ 503853 w 1119673"/>
              <a:gd name="connsiteY2" fmla="*/ 1028866 h 1280792"/>
              <a:gd name="connsiteX3" fmla="*/ 1119673 w 1119673"/>
              <a:gd name="connsiteY3" fmla="*/ 1280792 h 1280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9673" h="1280792">
                <a:moveTo>
                  <a:pt x="0" y="21159"/>
                </a:moveTo>
                <a:cubicBezTo>
                  <a:pt x="111967" y="-6833"/>
                  <a:pt x="223935" y="-34824"/>
                  <a:pt x="307910" y="133127"/>
                </a:cubicBezTo>
                <a:cubicBezTo>
                  <a:pt x="391885" y="301078"/>
                  <a:pt x="368559" y="837589"/>
                  <a:pt x="503853" y="1028866"/>
                </a:cubicBezTo>
                <a:cubicBezTo>
                  <a:pt x="639147" y="1220143"/>
                  <a:pt x="879410" y="1250467"/>
                  <a:pt x="1119673" y="1280792"/>
                </a:cubicBezTo>
              </a:path>
            </a:pathLst>
          </a:custGeom>
          <a:noFill/>
          <a:ln w="158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endParaRPr lang="en-IN" sz="1350">
              <a:solidFill>
                <a:prstClr val="white"/>
              </a:solidFill>
            </a:endParaRPr>
          </a:p>
        </p:txBody>
      </p:sp>
      <p:cxnSp>
        <p:nvCxnSpPr>
          <p:cNvPr id="117" name="Straight Arrow Connector 116" title="C">
            <a:extLst>
              <a:ext uri="{FF2B5EF4-FFF2-40B4-BE49-F238E27FC236}">
                <a16:creationId xmlns:a16="http://schemas.microsoft.com/office/drawing/2014/main" id="{94DC6350-F152-814D-9C92-10285073A2AB}"/>
              </a:ext>
            </a:extLst>
          </p:cNvPr>
          <p:cNvCxnSpPr>
            <a:cxnSpLocks/>
            <a:stCxn id="116" idx="3"/>
          </p:cNvCxnSpPr>
          <p:nvPr/>
        </p:nvCxnSpPr>
        <p:spPr>
          <a:xfrm flipV="1">
            <a:off x="2567090" y="5319743"/>
            <a:ext cx="3130592" cy="24501"/>
          </a:xfrm>
          <a:prstGeom prst="straightConnector1">
            <a:avLst/>
          </a:prstGeom>
          <a:ln w="22225" cmpd="sng">
            <a:solidFill>
              <a:schemeClr val="accent1">
                <a:lumMod val="50000"/>
              </a:schemeClr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Flowchart: Connector 215">
            <a:extLst>
              <a:ext uri="{FF2B5EF4-FFF2-40B4-BE49-F238E27FC236}">
                <a16:creationId xmlns:a16="http://schemas.microsoft.com/office/drawing/2014/main" id="{474C2F89-3E14-4D4F-B7FB-D5AA90DE8BFC}"/>
              </a:ext>
            </a:extLst>
          </p:cNvPr>
          <p:cNvSpPr/>
          <p:nvPr/>
        </p:nvSpPr>
        <p:spPr>
          <a:xfrm>
            <a:off x="2705737" y="5263945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19" name="Flowchart: Connector 216">
            <a:extLst>
              <a:ext uri="{FF2B5EF4-FFF2-40B4-BE49-F238E27FC236}">
                <a16:creationId xmlns:a16="http://schemas.microsoft.com/office/drawing/2014/main" id="{0F82AB37-8F0D-8149-A079-AB500C8B2D7A}"/>
              </a:ext>
            </a:extLst>
          </p:cNvPr>
          <p:cNvSpPr/>
          <p:nvPr/>
        </p:nvSpPr>
        <p:spPr>
          <a:xfrm>
            <a:off x="1522305" y="4684787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20" name="Flowchart: Connector 217">
            <a:extLst>
              <a:ext uri="{FF2B5EF4-FFF2-40B4-BE49-F238E27FC236}">
                <a16:creationId xmlns:a16="http://schemas.microsoft.com/office/drawing/2014/main" id="{C9DE4FC7-73EA-ED45-AA54-3A3708907413}"/>
              </a:ext>
            </a:extLst>
          </p:cNvPr>
          <p:cNvSpPr/>
          <p:nvPr/>
        </p:nvSpPr>
        <p:spPr>
          <a:xfrm>
            <a:off x="512043" y="3366871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21" name="Flowchart: Connector 218">
            <a:extLst>
              <a:ext uri="{FF2B5EF4-FFF2-40B4-BE49-F238E27FC236}">
                <a16:creationId xmlns:a16="http://schemas.microsoft.com/office/drawing/2014/main" id="{3EFE86CC-59D4-994C-AD42-62B005708EDA}"/>
              </a:ext>
            </a:extLst>
          </p:cNvPr>
          <p:cNvSpPr/>
          <p:nvPr/>
        </p:nvSpPr>
        <p:spPr>
          <a:xfrm>
            <a:off x="3210393" y="5263944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5DFAB090-134C-C64F-8E63-1751EDF5958E}"/>
              </a:ext>
            </a:extLst>
          </p:cNvPr>
          <p:cNvCxnSpPr>
            <a:cxnSpLocks/>
            <a:stCxn id="119" idx="7"/>
            <a:endCxn id="106" idx="4"/>
          </p:cNvCxnSpPr>
          <p:nvPr/>
        </p:nvCxnSpPr>
        <p:spPr>
          <a:xfrm flipV="1">
            <a:off x="1625311" y="4166348"/>
            <a:ext cx="253160" cy="536884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5AB08EB5-1074-4F43-8666-77F3C6C80F84}"/>
              </a:ext>
            </a:extLst>
          </p:cNvPr>
          <p:cNvCxnSpPr>
            <a:cxnSpLocks/>
            <a:stCxn id="111" idx="7"/>
            <a:endCxn id="107" idx="4"/>
          </p:cNvCxnSpPr>
          <p:nvPr/>
        </p:nvCxnSpPr>
        <p:spPr>
          <a:xfrm flipV="1">
            <a:off x="1909505" y="4166525"/>
            <a:ext cx="257828" cy="542134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36D13217-38FC-6547-BCDE-FED4C2C435EB}"/>
              </a:ext>
            </a:extLst>
          </p:cNvPr>
          <p:cNvCxnSpPr>
            <a:cxnSpLocks/>
            <a:stCxn id="121" idx="0"/>
            <a:endCxn id="148" idx="4"/>
          </p:cNvCxnSpPr>
          <p:nvPr/>
        </p:nvCxnSpPr>
        <p:spPr>
          <a:xfrm flipH="1" flipV="1">
            <a:off x="2992730" y="4816170"/>
            <a:ext cx="278003" cy="447774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Flowchart: Connector 285">
            <a:extLst>
              <a:ext uri="{FF2B5EF4-FFF2-40B4-BE49-F238E27FC236}">
                <a16:creationId xmlns:a16="http://schemas.microsoft.com/office/drawing/2014/main" id="{A519765C-26BE-C54E-B6AE-5E73A2EBFDA0}"/>
              </a:ext>
            </a:extLst>
          </p:cNvPr>
          <p:cNvSpPr/>
          <p:nvPr/>
        </p:nvSpPr>
        <p:spPr>
          <a:xfrm>
            <a:off x="2413010" y="4040392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31" name="Flowchart: Connector 300">
            <a:extLst>
              <a:ext uri="{FF2B5EF4-FFF2-40B4-BE49-F238E27FC236}">
                <a16:creationId xmlns:a16="http://schemas.microsoft.com/office/drawing/2014/main" id="{4EA1B821-5364-634C-AAC9-D0D188F23A29}"/>
              </a:ext>
            </a:extLst>
          </p:cNvPr>
          <p:cNvSpPr/>
          <p:nvPr/>
        </p:nvSpPr>
        <p:spPr>
          <a:xfrm>
            <a:off x="4766256" y="4045462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32" name="Flowchart: Connector 302">
            <a:extLst>
              <a:ext uri="{FF2B5EF4-FFF2-40B4-BE49-F238E27FC236}">
                <a16:creationId xmlns:a16="http://schemas.microsoft.com/office/drawing/2014/main" id="{0A9A95BD-426C-0F4D-99F3-84957756E5F7}"/>
              </a:ext>
            </a:extLst>
          </p:cNvPr>
          <p:cNvSpPr/>
          <p:nvPr/>
        </p:nvSpPr>
        <p:spPr>
          <a:xfrm>
            <a:off x="512043" y="3188053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33" name="Flowchart: Connector 303">
            <a:extLst>
              <a:ext uri="{FF2B5EF4-FFF2-40B4-BE49-F238E27FC236}">
                <a16:creationId xmlns:a16="http://schemas.microsoft.com/office/drawing/2014/main" id="{7E3A86D8-4795-A446-9D30-E65840C25CA6}"/>
              </a:ext>
            </a:extLst>
          </p:cNvPr>
          <p:cNvSpPr/>
          <p:nvPr/>
        </p:nvSpPr>
        <p:spPr>
          <a:xfrm>
            <a:off x="518705" y="3536883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B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FE718587-E9A5-914D-AA63-A5D103DDCB42}"/>
              </a:ext>
            </a:extLst>
          </p:cNvPr>
          <p:cNvSpPr txBox="1"/>
          <p:nvPr/>
        </p:nvSpPr>
        <p:spPr>
          <a:xfrm>
            <a:off x="632723" y="3357133"/>
            <a:ext cx="654861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75" b="1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Commit</a:t>
            </a:r>
            <a:endParaRPr lang="en-IN" sz="675" b="1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1E0CEED5-33A3-934B-9D77-1B18FB23E5C7}"/>
              </a:ext>
            </a:extLst>
          </p:cNvPr>
          <p:cNvSpPr txBox="1"/>
          <p:nvPr/>
        </p:nvSpPr>
        <p:spPr>
          <a:xfrm>
            <a:off x="635709" y="3529738"/>
            <a:ext cx="654861" cy="196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75" b="1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Branch</a:t>
            </a:r>
            <a:endParaRPr lang="en-IN" sz="675" b="1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46CA5500-739C-974F-927B-665229065957}"/>
              </a:ext>
            </a:extLst>
          </p:cNvPr>
          <p:cNvSpPr/>
          <p:nvPr/>
        </p:nvSpPr>
        <p:spPr>
          <a:xfrm>
            <a:off x="342060" y="3038700"/>
            <a:ext cx="863694" cy="7287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endParaRPr lang="en-IN" sz="1350">
              <a:solidFill>
                <a:prstClr val="white"/>
              </a:solidFill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CB9BA74E-7D04-934F-9B12-1A99E1538B4F}"/>
              </a:ext>
            </a:extLst>
          </p:cNvPr>
          <p:cNvSpPr txBox="1"/>
          <p:nvPr/>
        </p:nvSpPr>
        <p:spPr>
          <a:xfrm>
            <a:off x="3767570" y="5329670"/>
            <a:ext cx="840109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825" b="1" dirty="0">
                <a:solidFill>
                  <a:srgbClr val="FFC000">
                    <a:lumMod val="75000"/>
                  </a:srgbClr>
                </a:solidFill>
                <a:latin typeface="Calibri" panose="020F0502020204030204"/>
              </a:rPr>
              <a:t>Feature Branch</a:t>
            </a:r>
            <a:endParaRPr lang="en-IN" sz="825" b="1" dirty="0">
              <a:solidFill>
                <a:srgbClr val="FFC000">
                  <a:lumMod val="75000"/>
                </a:srgbClr>
              </a:solidFill>
              <a:latin typeface="Calibri" panose="020F05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44B2F0F8-BF78-8448-B8D9-70E710C80086}"/>
              </a:ext>
            </a:extLst>
          </p:cNvPr>
          <p:cNvSpPr txBox="1"/>
          <p:nvPr/>
        </p:nvSpPr>
        <p:spPr>
          <a:xfrm>
            <a:off x="55754" y="4271741"/>
            <a:ext cx="84010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1050" b="1" dirty="0">
                <a:solidFill>
                  <a:prstClr val="black"/>
                </a:solidFill>
                <a:latin typeface="Calibri" panose="020F0502020204030204"/>
              </a:rPr>
              <a:t>Master</a:t>
            </a:r>
            <a:endParaRPr lang="en-IN" sz="1050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48" name="Flowchart: Connector 145">
            <a:extLst>
              <a:ext uri="{FF2B5EF4-FFF2-40B4-BE49-F238E27FC236}">
                <a16:creationId xmlns:a16="http://schemas.microsoft.com/office/drawing/2014/main" id="{B0C9FA7F-FE5A-4548-B1BA-322B163B0AA8}"/>
              </a:ext>
            </a:extLst>
          </p:cNvPr>
          <p:cNvSpPr/>
          <p:nvPr/>
        </p:nvSpPr>
        <p:spPr>
          <a:xfrm>
            <a:off x="2932391" y="4690214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49" name="Flowchart: Connector 218">
            <a:extLst>
              <a:ext uri="{FF2B5EF4-FFF2-40B4-BE49-F238E27FC236}">
                <a16:creationId xmlns:a16="http://schemas.microsoft.com/office/drawing/2014/main" id="{554A0644-35BA-0D41-9BA0-2E1D10906921}"/>
              </a:ext>
            </a:extLst>
          </p:cNvPr>
          <p:cNvSpPr/>
          <p:nvPr/>
        </p:nvSpPr>
        <p:spPr>
          <a:xfrm>
            <a:off x="3420706" y="5260896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50" name="Flowchart: Connector 218">
            <a:extLst>
              <a:ext uri="{FF2B5EF4-FFF2-40B4-BE49-F238E27FC236}">
                <a16:creationId xmlns:a16="http://schemas.microsoft.com/office/drawing/2014/main" id="{C7317F6F-E1C4-374F-B0BF-2DC90EA0B1EB}"/>
              </a:ext>
            </a:extLst>
          </p:cNvPr>
          <p:cNvSpPr/>
          <p:nvPr/>
        </p:nvSpPr>
        <p:spPr>
          <a:xfrm>
            <a:off x="3625335" y="5270040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51" name="Flowchart: Connector 145">
            <a:extLst>
              <a:ext uri="{FF2B5EF4-FFF2-40B4-BE49-F238E27FC236}">
                <a16:creationId xmlns:a16="http://schemas.microsoft.com/office/drawing/2014/main" id="{118E38B9-BBD4-8C40-840C-DD31BC406FE2}"/>
              </a:ext>
            </a:extLst>
          </p:cNvPr>
          <p:cNvSpPr/>
          <p:nvPr/>
        </p:nvSpPr>
        <p:spPr>
          <a:xfrm>
            <a:off x="3313227" y="4687166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A2AF80D8-90E8-9B43-9EAB-3654DCEA0CCC}"/>
              </a:ext>
            </a:extLst>
          </p:cNvPr>
          <p:cNvCxnSpPr/>
          <p:nvPr/>
        </p:nvCxnSpPr>
        <p:spPr>
          <a:xfrm flipV="1">
            <a:off x="3390378" y="4154156"/>
            <a:ext cx="261277" cy="523866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1D7107DD-CF32-B34E-AAC2-2192D04615AE}"/>
              </a:ext>
            </a:extLst>
          </p:cNvPr>
          <p:cNvCxnSpPr>
            <a:cxnSpLocks/>
            <a:stCxn id="150" idx="0"/>
          </p:cNvCxnSpPr>
          <p:nvPr/>
        </p:nvCxnSpPr>
        <p:spPr>
          <a:xfrm flipH="1" flipV="1">
            <a:off x="3391311" y="4803745"/>
            <a:ext cx="294363" cy="466295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Flowchart: Connector 215">
            <a:extLst>
              <a:ext uri="{FF2B5EF4-FFF2-40B4-BE49-F238E27FC236}">
                <a16:creationId xmlns:a16="http://schemas.microsoft.com/office/drawing/2014/main" id="{A1BEF2E1-604C-8749-AFB7-BD1BBC4A9668}"/>
              </a:ext>
            </a:extLst>
          </p:cNvPr>
          <p:cNvSpPr/>
          <p:nvPr/>
        </p:nvSpPr>
        <p:spPr>
          <a:xfrm>
            <a:off x="2933102" y="5260897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55" name="Flowchart: Connector 300">
            <a:extLst>
              <a:ext uri="{FF2B5EF4-FFF2-40B4-BE49-F238E27FC236}">
                <a16:creationId xmlns:a16="http://schemas.microsoft.com/office/drawing/2014/main" id="{062E00BC-8D31-E64B-AED6-369DDD4F62C2}"/>
              </a:ext>
            </a:extLst>
          </p:cNvPr>
          <p:cNvSpPr/>
          <p:nvPr/>
        </p:nvSpPr>
        <p:spPr>
          <a:xfrm>
            <a:off x="4558785" y="4042697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460C572F-879F-BF4F-8206-ED60AB702529}"/>
              </a:ext>
            </a:extLst>
          </p:cNvPr>
          <p:cNvSpPr txBox="1"/>
          <p:nvPr/>
        </p:nvSpPr>
        <p:spPr>
          <a:xfrm rot="17878508">
            <a:off x="2773269" y="4212866"/>
            <a:ext cx="540013" cy="258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Pull Request</a:t>
            </a:r>
            <a:endParaRPr lang="en-IN" sz="600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F1CF34B7-9E41-E645-9ADF-A36EAD8C8FE1}"/>
              </a:ext>
            </a:extLst>
          </p:cNvPr>
          <p:cNvSpPr txBox="1"/>
          <p:nvPr/>
        </p:nvSpPr>
        <p:spPr>
          <a:xfrm rot="3073620">
            <a:off x="2807374" y="4980962"/>
            <a:ext cx="540013" cy="258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Pull Request</a:t>
            </a:r>
            <a:endParaRPr lang="en-IN" sz="600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58" name="Flowchart: Connector 288">
            <a:extLst>
              <a:ext uri="{FF2B5EF4-FFF2-40B4-BE49-F238E27FC236}">
                <a16:creationId xmlns:a16="http://schemas.microsoft.com/office/drawing/2014/main" id="{670AD78D-2624-DB43-B802-0F15B8F212D8}"/>
              </a:ext>
            </a:extLst>
          </p:cNvPr>
          <p:cNvSpPr/>
          <p:nvPr/>
        </p:nvSpPr>
        <p:spPr>
          <a:xfrm>
            <a:off x="2300807" y="4686568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B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59" name="Flowchart: Connector 218">
            <a:extLst>
              <a:ext uri="{FF2B5EF4-FFF2-40B4-BE49-F238E27FC236}">
                <a16:creationId xmlns:a16="http://schemas.microsoft.com/office/drawing/2014/main" id="{144AE386-82C7-3643-849F-5821737AD2A6}"/>
              </a:ext>
            </a:extLst>
          </p:cNvPr>
          <p:cNvSpPr/>
          <p:nvPr/>
        </p:nvSpPr>
        <p:spPr>
          <a:xfrm>
            <a:off x="4154199" y="5262181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60" name="Flowchart: Connector 218">
            <a:extLst>
              <a:ext uri="{FF2B5EF4-FFF2-40B4-BE49-F238E27FC236}">
                <a16:creationId xmlns:a16="http://schemas.microsoft.com/office/drawing/2014/main" id="{B40051C0-5F08-9040-811D-13510439117D}"/>
              </a:ext>
            </a:extLst>
          </p:cNvPr>
          <p:cNvSpPr/>
          <p:nvPr/>
        </p:nvSpPr>
        <p:spPr>
          <a:xfrm>
            <a:off x="4902799" y="5254322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61" name="Flowchart: Connector 218">
            <a:extLst>
              <a:ext uri="{FF2B5EF4-FFF2-40B4-BE49-F238E27FC236}">
                <a16:creationId xmlns:a16="http://schemas.microsoft.com/office/drawing/2014/main" id="{1F17165B-2DAE-1D40-BA1C-58BB6B3C3908}"/>
              </a:ext>
            </a:extLst>
          </p:cNvPr>
          <p:cNvSpPr/>
          <p:nvPr/>
        </p:nvSpPr>
        <p:spPr>
          <a:xfrm>
            <a:off x="4640567" y="5255894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C</a:t>
            </a:r>
            <a:endParaRPr lang="en-IN" sz="750" dirty="0">
              <a:solidFill>
                <a:prstClr val="black"/>
              </a:solidFill>
            </a:endParaRPr>
          </a:p>
        </p:txBody>
      </p: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CA175C0F-1AFA-4E41-A4F5-CE0848C2C15E}"/>
              </a:ext>
            </a:extLst>
          </p:cNvPr>
          <p:cNvCxnSpPr>
            <a:cxnSpLocks/>
            <a:stCxn id="159" idx="7"/>
            <a:endCxn id="155" idx="4"/>
          </p:cNvCxnSpPr>
          <p:nvPr/>
        </p:nvCxnSpPr>
        <p:spPr>
          <a:xfrm flipV="1">
            <a:off x="4257205" y="4168653"/>
            <a:ext cx="361920" cy="1111974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3C194134-6493-B841-AB67-6E12F2160A73}"/>
              </a:ext>
            </a:extLst>
          </p:cNvPr>
          <p:cNvCxnSpPr/>
          <p:nvPr/>
        </p:nvCxnSpPr>
        <p:spPr>
          <a:xfrm flipV="1">
            <a:off x="4724243" y="4151524"/>
            <a:ext cx="361920" cy="1111974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Flowchart: Connector 300">
            <a:extLst>
              <a:ext uri="{FF2B5EF4-FFF2-40B4-BE49-F238E27FC236}">
                <a16:creationId xmlns:a16="http://schemas.microsoft.com/office/drawing/2014/main" id="{8E9F053B-9A2D-C940-A1CC-4D8985AC89D4}"/>
              </a:ext>
            </a:extLst>
          </p:cNvPr>
          <p:cNvSpPr/>
          <p:nvPr/>
        </p:nvSpPr>
        <p:spPr>
          <a:xfrm>
            <a:off x="5324971" y="4034838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sp>
        <p:nvSpPr>
          <p:cNvPr id="165" name="Flowchart: Connector 300">
            <a:extLst>
              <a:ext uri="{FF2B5EF4-FFF2-40B4-BE49-F238E27FC236}">
                <a16:creationId xmlns:a16="http://schemas.microsoft.com/office/drawing/2014/main" id="{1D9E2B56-5C90-6349-9215-F6BEC5B64DD8}"/>
              </a:ext>
            </a:extLst>
          </p:cNvPr>
          <p:cNvSpPr/>
          <p:nvPr/>
        </p:nvSpPr>
        <p:spPr>
          <a:xfrm>
            <a:off x="5045159" y="4036406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M</a:t>
            </a:r>
            <a:endParaRPr lang="en-IN" sz="750" dirty="0">
              <a:solidFill>
                <a:prstClr val="black"/>
              </a:solidFill>
            </a:endParaRP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9BF70B45-05DB-D640-8465-C4B9D9A4DA43}"/>
              </a:ext>
            </a:extLst>
          </p:cNvPr>
          <p:cNvCxnSpPr/>
          <p:nvPr/>
        </p:nvCxnSpPr>
        <p:spPr>
          <a:xfrm flipV="1">
            <a:off x="4997394" y="4156017"/>
            <a:ext cx="361920" cy="1111974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>
            <a:extLst>
              <a:ext uri="{FF2B5EF4-FFF2-40B4-BE49-F238E27FC236}">
                <a16:creationId xmlns:a16="http://schemas.microsoft.com/office/drawing/2014/main" id="{3D28C702-B709-7046-BB33-50F47AF08BE5}"/>
              </a:ext>
            </a:extLst>
          </p:cNvPr>
          <p:cNvSpPr txBox="1"/>
          <p:nvPr/>
        </p:nvSpPr>
        <p:spPr>
          <a:xfrm rot="17878508">
            <a:off x="3143912" y="4242715"/>
            <a:ext cx="540013" cy="258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Pull Request</a:t>
            </a:r>
            <a:endParaRPr lang="en-IN" sz="600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5763F5C-A789-B44B-BC26-C6D4B6E6CC4F}"/>
              </a:ext>
            </a:extLst>
          </p:cNvPr>
          <p:cNvSpPr txBox="1"/>
          <p:nvPr/>
        </p:nvSpPr>
        <p:spPr>
          <a:xfrm rot="17434571">
            <a:off x="4112259" y="4461104"/>
            <a:ext cx="540013" cy="258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Pull Request</a:t>
            </a:r>
            <a:endParaRPr lang="en-IN" sz="600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EB47251B-EA45-A34F-9822-673F5103801F}"/>
              </a:ext>
            </a:extLst>
          </p:cNvPr>
          <p:cNvSpPr txBox="1"/>
          <p:nvPr/>
        </p:nvSpPr>
        <p:spPr>
          <a:xfrm rot="17434571">
            <a:off x="4526854" y="4566369"/>
            <a:ext cx="540013" cy="258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Pull Request</a:t>
            </a:r>
            <a:endParaRPr lang="en-IN" sz="600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585B0802-12F0-3D4C-904D-7D1457E130B8}"/>
              </a:ext>
            </a:extLst>
          </p:cNvPr>
          <p:cNvSpPr txBox="1"/>
          <p:nvPr/>
        </p:nvSpPr>
        <p:spPr>
          <a:xfrm rot="17434571">
            <a:off x="4809591" y="4549086"/>
            <a:ext cx="540013" cy="258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42"/>
            <a:r>
              <a:rPr lang="en-US" sz="6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Pull Request</a:t>
            </a:r>
            <a:endParaRPr lang="en-IN" sz="600" dirty="0">
              <a:solidFill>
                <a:prstClr val="white">
                  <a:lumMod val="50000"/>
                </a:prstClr>
              </a:solidFill>
              <a:latin typeface="Calibri" panose="020F0502020204030204"/>
            </a:endParaRPr>
          </a:p>
        </p:txBody>
      </p:sp>
      <p:sp>
        <p:nvSpPr>
          <p:cNvPr id="171" name="Flowchart: Connector 288">
            <a:extLst>
              <a:ext uri="{FF2B5EF4-FFF2-40B4-BE49-F238E27FC236}">
                <a16:creationId xmlns:a16="http://schemas.microsoft.com/office/drawing/2014/main" id="{B46825C7-3949-544B-BA78-2299937EAD60}"/>
              </a:ext>
            </a:extLst>
          </p:cNvPr>
          <p:cNvSpPr/>
          <p:nvPr/>
        </p:nvSpPr>
        <p:spPr>
          <a:xfrm>
            <a:off x="5641759" y="4032533"/>
            <a:ext cx="120680" cy="125956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2"/>
            <a:r>
              <a:rPr lang="en-US" sz="750" dirty="0">
                <a:solidFill>
                  <a:prstClr val="black"/>
                </a:solidFill>
              </a:rPr>
              <a:t>B</a:t>
            </a:r>
            <a:endParaRPr lang="en-IN" sz="75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951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C00FBF-22E9-4646-8837-E792ACE5D323}"/>
              </a:ext>
            </a:extLst>
          </p:cNvPr>
          <p:cNvSpPr/>
          <p:nvPr/>
        </p:nvSpPr>
        <p:spPr>
          <a:xfrm>
            <a:off x="108857" y="43543"/>
            <a:ext cx="47416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latin typeface="+mj-lt"/>
              </a:rPr>
              <a:t>Branches, Diff and Merges – Cont’d…</a:t>
            </a:r>
            <a:endParaRPr lang="en-US" sz="2400" b="1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B1C597-74CD-C942-9ED6-FE79B51028C0}"/>
              </a:ext>
            </a:extLst>
          </p:cNvPr>
          <p:cNvSpPr txBox="1"/>
          <p:nvPr/>
        </p:nvSpPr>
        <p:spPr>
          <a:xfrm>
            <a:off x="228600" y="523981"/>
            <a:ext cx="5770756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Stashing your work :</a:t>
            </a:r>
          </a:p>
          <a:p>
            <a:pPr algn="just"/>
            <a:endParaRPr lang="en-US" sz="1600" dirty="0">
              <a:highlight>
                <a:srgbClr val="C0C0C0"/>
              </a:highlight>
            </a:endParaRPr>
          </a:p>
          <a:p>
            <a:pPr algn="just"/>
            <a:r>
              <a:rPr lang="en-US" sz="1600" dirty="0"/>
              <a:t>The git stash command takes your uncommitted changes (both staged and </a:t>
            </a:r>
            <a:r>
              <a:rPr lang="en-US" sz="1600" dirty="0" err="1"/>
              <a:t>unstaged</a:t>
            </a:r>
            <a:r>
              <a:rPr lang="en-US" sz="1600" dirty="0"/>
              <a:t>), saves them away for later use, and then reverts them from your working copy. For example: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Stash your work </a:t>
            </a:r>
            <a:r>
              <a:rPr lang="en-US" sz="1600" dirty="0"/>
              <a:t>: # git stash</a:t>
            </a:r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Re-applying your stashed changes </a:t>
            </a:r>
            <a:r>
              <a:rPr lang="en-US" sz="1600" dirty="0"/>
              <a:t>: </a:t>
            </a:r>
          </a:p>
          <a:p>
            <a:pPr algn="just"/>
            <a:r>
              <a:rPr lang="en-US" sz="1600" dirty="0"/>
              <a:t># git stash pop </a:t>
            </a:r>
          </a:p>
          <a:p>
            <a:pPr algn="just"/>
            <a:r>
              <a:rPr lang="en-US" sz="1600" dirty="0"/>
              <a:t> (Popping your stash removes the changes from your stash)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Alternatively,  you can reapply the changes to your working copy and keep them in your stash with</a:t>
            </a:r>
          </a:p>
          <a:p>
            <a:pPr algn="just"/>
            <a:r>
              <a:rPr lang="en-US" sz="1600" dirty="0"/>
              <a:t>#git stash apply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To list stash </a:t>
            </a:r>
            <a:r>
              <a:rPr lang="en-US" sz="1600" dirty="0"/>
              <a:t>: #git stash list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/>
              <a:t>To show stash diff: #git stash show or #git stash show –p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To drop stash </a:t>
            </a:r>
            <a:r>
              <a:rPr lang="en-US" sz="1600" dirty="0"/>
              <a:t>: </a:t>
            </a:r>
          </a:p>
          <a:p>
            <a:pPr algn="just"/>
            <a:r>
              <a:rPr lang="en-US" sz="1600" dirty="0"/>
              <a:t># git stash drop stash@{1} ( will drop specified stash)</a:t>
            </a:r>
          </a:p>
          <a:p>
            <a:pPr algn="just"/>
            <a:r>
              <a:rPr lang="en-US" sz="1600" dirty="0"/>
              <a:t># git stash clear ( will clear all stash) </a:t>
            </a:r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  <a:p>
            <a:pPr algn="just"/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6EACB9-08E5-B446-B49D-BD39C9669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980" y="97784"/>
            <a:ext cx="5512420" cy="49091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04B2CC-9C02-894F-8675-A88EA4E40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980" y="5006902"/>
            <a:ext cx="5512419" cy="1815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947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8BB57B-04B5-7246-8A9F-6DF334577AF9}"/>
              </a:ext>
            </a:extLst>
          </p:cNvPr>
          <p:cNvSpPr/>
          <p:nvPr/>
        </p:nvSpPr>
        <p:spPr>
          <a:xfrm>
            <a:off x="108857" y="43543"/>
            <a:ext cx="47416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u="sng" dirty="0">
                <a:latin typeface="+mj-lt"/>
              </a:rPr>
              <a:t>Branches, Diff and Merges – Cont’d…</a:t>
            </a:r>
            <a:endParaRPr lang="en-US" sz="24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5C0AAE-E2E0-BB45-95F6-B75BDF271CD9}"/>
              </a:ext>
            </a:extLst>
          </p:cNvPr>
          <p:cNvSpPr txBox="1"/>
          <p:nvPr/>
        </p:nvSpPr>
        <p:spPr>
          <a:xfrm>
            <a:off x="228599" y="523981"/>
            <a:ext cx="613874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600" dirty="0"/>
          </a:p>
          <a:p>
            <a:pPr algn="just"/>
            <a:r>
              <a:rPr lang="en-US" sz="1600" dirty="0"/>
              <a:t>The git diff command can perform four fundamental comparisons using various combinations of those three sources: </a:t>
            </a:r>
          </a:p>
          <a:p>
            <a:pPr algn="just"/>
            <a:endParaRPr lang="en-US" sz="1600" dirty="0">
              <a:highlight>
                <a:srgbClr val="C0C0C0"/>
              </a:highlight>
            </a:endParaRPr>
          </a:p>
          <a:p>
            <a:r>
              <a:rPr lang="en-US" sz="1600" dirty="0">
                <a:highlight>
                  <a:srgbClr val="C0C0C0"/>
                </a:highlight>
              </a:rPr>
              <a:t># git diff </a:t>
            </a:r>
            <a:r>
              <a:rPr lang="en-US" sz="1600" dirty="0"/>
              <a:t>: shows the difference between your working directory and the index. </a:t>
            </a:r>
          </a:p>
          <a:p>
            <a:pPr algn="just"/>
            <a:endParaRPr lang="en-US" sz="1600" dirty="0"/>
          </a:p>
          <a:p>
            <a:pPr algn="just"/>
            <a:r>
              <a:rPr lang="en-US" sz="1600" dirty="0">
                <a:highlight>
                  <a:srgbClr val="C0C0C0"/>
                </a:highlight>
              </a:rPr>
              <a:t># git diff commit </a:t>
            </a:r>
            <a:r>
              <a:rPr lang="en-US" sz="1600" dirty="0"/>
              <a:t>: This form summarizes the differences between your working directory and the given commit. Common variants of this command name HEAD or a particular branch name as the commit. </a:t>
            </a:r>
          </a:p>
          <a:p>
            <a:endParaRPr lang="en-US" sz="1600" dirty="0"/>
          </a:p>
          <a:p>
            <a:r>
              <a:rPr lang="en-US" sz="1600" dirty="0">
                <a:highlight>
                  <a:srgbClr val="C0C0C0"/>
                </a:highlight>
              </a:rPr>
              <a:t># git diff --cached commit </a:t>
            </a:r>
            <a:endParaRPr lang="en-US" sz="1600" dirty="0"/>
          </a:p>
          <a:p>
            <a:r>
              <a:rPr lang="en-US" sz="1600" dirty="0"/>
              <a:t>This command shows the differences between the staged changes in the index and the given commit. A common commit for the comparison—and the default if no commit is specified—is HEAD. With HEAD, this command shows you how your next commit will alter the current branch. </a:t>
            </a:r>
          </a:p>
          <a:p>
            <a:pPr algn="just"/>
            <a:endParaRPr lang="en-US" sz="1600" dirty="0"/>
          </a:p>
          <a:p>
            <a:r>
              <a:rPr lang="en-US" sz="1600" dirty="0">
                <a:highlight>
                  <a:srgbClr val="C0C0C0"/>
                </a:highlight>
              </a:rPr>
              <a:t># git diff commit1 commit2 </a:t>
            </a:r>
          </a:p>
          <a:p>
            <a:r>
              <a:rPr lang="en-US" sz="1600" dirty="0"/>
              <a:t>If you specify two arbitrary commits, the command displays the differences be- tween the two. This command ignores the index and working directory, and it is the workhorse for arbitrary comparisons between two trees that are already in your object store. </a:t>
            </a:r>
          </a:p>
          <a:p>
            <a:pPr algn="just"/>
            <a:endParaRPr lang="en-US" sz="1600" dirty="0">
              <a:highlight>
                <a:srgbClr val="C0C0C0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11E0B6-3C30-C747-B4FB-7E839F600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875" y="189570"/>
            <a:ext cx="5358526" cy="656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790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1438</TotalTime>
  <Words>1866</Words>
  <Application>Microsoft Macintosh PowerPoint</Application>
  <PresentationFormat>Widescreen</PresentationFormat>
  <Paragraphs>216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inherit</vt:lpstr>
      <vt:lpstr>Open Sans</vt:lpstr>
      <vt:lpstr>Wingdings</vt:lpstr>
      <vt:lpstr>Office Theme</vt:lpstr>
      <vt:lpstr>Version Control with Git  </vt:lpstr>
      <vt:lpstr>Git Basic Concepts</vt:lpstr>
      <vt:lpstr>File Management &amp; Commits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Version Control with Git  </dc:title>
  <dc:creator>ritessh prajapati</dc:creator>
  <cp:lastModifiedBy>ritessh prajapati</cp:lastModifiedBy>
  <cp:revision>48</cp:revision>
  <dcterms:created xsi:type="dcterms:W3CDTF">2020-06-22T05:59:05Z</dcterms:created>
  <dcterms:modified xsi:type="dcterms:W3CDTF">2020-06-24T17:07:20Z</dcterms:modified>
</cp:coreProperties>
</file>

<file path=docProps/thumbnail.jpeg>
</file>